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roxima Nova" panose="020B0604020202020204" charset="0"/>
      <p:regular r:id="rId16"/>
      <p:bold r:id="rId17"/>
      <p:italic r:id="rId18"/>
      <p:boldItalic r:id="rId19"/>
    </p:embeddedFont>
    <p:embeddedFont>
      <p:font typeface="Playfair Display ExtraBold" panose="020B0604020202020204" charset="-52"/>
      <p:bold r:id="rId20"/>
      <p:boldItalic r:id="rId21"/>
    </p:embeddedFont>
    <p:embeddedFont>
      <p:font typeface="Playfair Display" panose="020B0604020202020204" charset="-52"/>
      <p:regular r:id="rId22"/>
      <p:bold r:id="rId23"/>
      <p:italic r:id="rId24"/>
      <p:boldItalic r:id="rId25"/>
    </p:embeddedFont>
    <p:embeddedFont>
      <p:font typeface="Russo One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60" y="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ctrTitle"/>
          </p:nvPr>
        </p:nvSpPr>
        <p:spPr>
          <a:xfrm>
            <a:off x="1743350" y="1386950"/>
            <a:ext cx="14765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subTitle" idx="1"/>
          </p:nvPr>
        </p:nvSpPr>
        <p:spPr>
          <a:xfrm>
            <a:off x="3610200" y="4967400"/>
            <a:ext cx="11067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title"/>
          </p:nvPr>
        </p:nvSpPr>
        <p:spPr>
          <a:xfrm>
            <a:off x="1479750" y="1484575"/>
            <a:ext cx="15328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body" idx="1"/>
          </p:nvPr>
        </p:nvSpPr>
        <p:spPr>
          <a:xfrm>
            <a:off x="5029200" y="44296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title"/>
          </p:nvPr>
        </p:nvSpPr>
        <p:spPr>
          <a:xfrm>
            <a:off x="1724261" y="639125"/>
            <a:ext cx="148833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body" idx="1"/>
          </p:nvPr>
        </p:nvSpPr>
        <p:spPr>
          <a:xfrm>
            <a:off x="5257788" y="71800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1479750" y="1484575"/>
            <a:ext cx="15328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3866624" y="4354725"/>
            <a:ext cx="5786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2"/>
          </p:nvPr>
        </p:nvSpPr>
        <p:spPr>
          <a:xfrm>
            <a:off x="9871005" y="4354725"/>
            <a:ext cx="5786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1479750" y="1484575"/>
            <a:ext cx="15328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248838" y="4877900"/>
            <a:ext cx="5788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2"/>
          </p:nvPr>
        </p:nvSpPr>
        <p:spPr>
          <a:xfrm>
            <a:off x="9248568" y="4877900"/>
            <a:ext cx="57906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1479750" y="1484575"/>
            <a:ext cx="15328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1692875" y="2409750"/>
            <a:ext cx="149166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9073825" y="4361075"/>
            <a:ext cx="5759400" cy="4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3454775" y="4361075"/>
            <a:ext cx="5432400" cy="3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title"/>
          </p:nvPr>
        </p:nvSpPr>
        <p:spPr>
          <a:xfrm>
            <a:off x="1470895" y="2967675"/>
            <a:ext cx="15346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34" name="Google Shape;34;p10"/>
          <p:cNvSpPr>
            <a:spLocks noGrp="1"/>
          </p:cNvSpPr>
          <p:nvPr>
            <p:ph type="pic" idx="2"/>
          </p:nvPr>
        </p:nvSpPr>
        <p:spPr>
          <a:xfrm>
            <a:off x="11209324" y="4572000"/>
            <a:ext cx="5105400" cy="38289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2513088" y="47410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79750" y="1484575"/>
            <a:ext cx="15328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Font typeface="Playfair Display"/>
              <a:buNone/>
              <a:defRPr sz="9000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29200" y="44296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sz="240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810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–"/>
              <a:defRPr sz="240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sz="240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–"/>
              <a:defRPr sz="240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»"/>
              <a:defRPr sz="240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sz="240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sz="240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sz="240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sz="240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DCD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2058"/>
            <a:ext cx="18288000" cy="1026914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 txBox="1"/>
          <p:nvPr/>
        </p:nvSpPr>
        <p:spPr>
          <a:xfrm>
            <a:off x="2897111" y="3687779"/>
            <a:ext cx="13258799" cy="289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6995"/>
              </a:lnSpc>
            </a:pPr>
            <a:r>
              <a:rPr lang="ru-RU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Проведение массовых мероприятий</a:t>
            </a:r>
            <a:endParaRPr sz="8800" dirty="0">
              <a:solidFill>
                <a:schemeClr val="tx1">
                  <a:lumMod val="75000"/>
                  <a:lumOff val="25000"/>
                </a:schemeClr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329" y="1397000"/>
            <a:ext cx="4860364" cy="15474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DCD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30"/>
            <a:ext cx="18288000" cy="10269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12"/>
          <p:cNvGrpSpPr/>
          <p:nvPr/>
        </p:nvGrpSpPr>
        <p:grpSpPr>
          <a:xfrm>
            <a:off x="12691322" y="3810000"/>
            <a:ext cx="5116513" cy="4729904"/>
            <a:chOff x="0" y="-38100"/>
            <a:chExt cx="1079447" cy="1043479"/>
          </a:xfrm>
        </p:grpSpPr>
        <p:sp>
          <p:nvSpPr>
            <p:cNvPr id="57" name="Google Shape;57;p12"/>
            <p:cNvSpPr/>
            <p:nvPr/>
          </p:nvSpPr>
          <p:spPr>
            <a:xfrm>
              <a:off x="0" y="0"/>
              <a:ext cx="1079447" cy="1005379"/>
            </a:xfrm>
            <a:custGeom>
              <a:avLst/>
              <a:gdLst/>
              <a:ahLst/>
              <a:cxnLst/>
              <a:rect l="l" t="t" r="r" b="b"/>
              <a:pathLst>
                <a:path w="1079447" h="1005379" extrusionOk="0">
                  <a:moveTo>
                    <a:pt x="96337" y="0"/>
                  </a:moveTo>
                  <a:lnTo>
                    <a:pt x="983111" y="0"/>
                  </a:lnTo>
                  <a:cubicBezTo>
                    <a:pt x="1036316" y="0"/>
                    <a:pt x="1079447" y="43131"/>
                    <a:pt x="1079447" y="96337"/>
                  </a:cubicBezTo>
                  <a:lnTo>
                    <a:pt x="1079447" y="909042"/>
                  </a:lnTo>
                  <a:cubicBezTo>
                    <a:pt x="1079447" y="962247"/>
                    <a:pt x="1036316" y="1005379"/>
                    <a:pt x="983111" y="1005379"/>
                  </a:cubicBezTo>
                  <a:lnTo>
                    <a:pt x="96337" y="1005379"/>
                  </a:lnTo>
                  <a:cubicBezTo>
                    <a:pt x="43131" y="1005379"/>
                    <a:pt x="0" y="962247"/>
                    <a:pt x="0" y="909042"/>
                  </a:cubicBezTo>
                  <a:lnTo>
                    <a:pt x="0" y="96337"/>
                  </a:lnTo>
                  <a:cubicBezTo>
                    <a:pt x="0" y="43131"/>
                    <a:pt x="43131" y="0"/>
                    <a:pt x="96337" y="0"/>
                  </a:cubicBezTo>
                  <a:close/>
                </a:path>
              </a:pathLst>
            </a:custGeom>
            <a:solidFill>
              <a:srgbClr val="2EA9A9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2"/>
            <p:cNvSpPr txBox="1"/>
            <p:nvPr/>
          </p:nvSpPr>
          <p:spPr>
            <a:xfrm>
              <a:off x="0" y="-38100"/>
              <a:ext cx="1079447" cy="104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12"/>
          <p:cNvGrpSpPr/>
          <p:nvPr/>
        </p:nvGrpSpPr>
        <p:grpSpPr>
          <a:xfrm>
            <a:off x="890250" y="3810000"/>
            <a:ext cx="5538368" cy="4729905"/>
            <a:chOff x="0" y="-38100"/>
            <a:chExt cx="1079447" cy="1043479"/>
          </a:xfrm>
        </p:grpSpPr>
        <p:sp>
          <p:nvSpPr>
            <p:cNvPr id="64" name="Google Shape;64;p12"/>
            <p:cNvSpPr/>
            <p:nvPr/>
          </p:nvSpPr>
          <p:spPr>
            <a:xfrm>
              <a:off x="0" y="0"/>
              <a:ext cx="1079447" cy="1005379"/>
            </a:xfrm>
            <a:custGeom>
              <a:avLst/>
              <a:gdLst/>
              <a:ahLst/>
              <a:cxnLst/>
              <a:rect l="l" t="t" r="r" b="b"/>
              <a:pathLst>
                <a:path w="1079447" h="1005379" extrusionOk="0">
                  <a:moveTo>
                    <a:pt x="96337" y="0"/>
                  </a:moveTo>
                  <a:lnTo>
                    <a:pt x="983111" y="0"/>
                  </a:lnTo>
                  <a:cubicBezTo>
                    <a:pt x="1036316" y="0"/>
                    <a:pt x="1079447" y="43131"/>
                    <a:pt x="1079447" y="96337"/>
                  </a:cubicBezTo>
                  <a:lnTo>
                    <a:pt x="1079447" y="909042"/>
                  </a:lnTo>
                  <a:cubicBezTo>
                    <a:pt x="1079447" y="962247"/>
                    <a:pt x="1036316" y="1005379"/>
                    <a:pt x="983111" y="1005379"/>
                  </a:cubicBezTo>
                  <a:lnTo>
                    <a:pt x="96337" y="1005379"/>
                  </a:lnTo>
                  <a:cubicBezTo>
                    <a:pt x="43131" y="1005379"/>
                    <a:pt x="0" y="962247"/>
                    <a:pt x="0" y="909042"/>
                  </a:cubicBezTo>
                  <a:lnTo>
                    <a:pt x="0" y="96337"/>
                  </a:lnTo>
                  <a:cubicBezTo>
                    <a:pt x="0" y="43131"/>
                    <a:pt x="43131" y="0"/>
                    <a:pt x="96337" y="0"/>
                  </a:cubicBezTo>
                  <a:close/>
                </a:path>
              </a:pathLst>
            </a:custGeom>
            <a:solidFill>
              <a:srgbClr val="2EA9A9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2"/>
            <p:cNvSpPr txBox="1"/>
            <p:nvPr/>
          </p:nvSpPr>
          <p:spPr>
            <a:xfrm>
              <a:off x="0" y="-38100"/>
              <a:ext cx="1079447" cy="104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12"/>
          <p:cNvGrpSpPr/>
          <p:nvPr/>
        </p:nvGrpSpPr>
        <p:grpSpPr>
          <a:xfrm>
            <a:off x="6747705" y="3810000"/>
            <a:ext cx="5495095" cy="4729904"/>
            <a:chOff x="0" y="-38100"/>
            <a:chExt cx="1079447" cy="1043479"/>
          </a:xfrm>
        </p:grpSpPr>
        <p:sp>
          <p:nvSpPr>
            <p:cNvPr id="71" name="Google Shape;71;p12"/>
            <p:cNvSpPr/>
            <p:nvPr/>
          </p:nvSpPr>
          <p:spPr>
            <a:xfrm>
              <a:off x="0" y="0"/>
              <a:ext cx="1079447" cy="1005379"/>
            </a:xfrm>
            <a:custGeom>
              <a:avLst/>
              <a:gdLst/>
              <a:ahLst/>
              <a:cxnLst/>
              <a:rect l="l" t="t" r="r" b="b"/>
              <a:pathLst>
                <a:path w="1079447" h="1005379" extrusionOk="0">
                  <a:moveTo>
                    <a:pt x="96337" y="0"/>
                  </a:moveTo>
                  <a:lnTo>
                    <a:pt x="983111" y="0"/>
                  </a:lnTo>
                  <a:cubicBezTo>
                    <a:pt x="1036316" y="0"/>
                    <a:pt x="1079447" y="43131"/>
                    <a:pt x="1079447" y="96337"/>
                  </a:cubicBezTo>
                  <a:lnTo>
                    <a:pt x="1079447" y="909042"/>
                  </a:lnTo>
                  <a:cubicBezTo>
                    <a:pt x="1079447" y="962247"/>
                    <a:pt x="1036316" y="1005379"/>
                    <a:pt x="983111" y="1005379"/>
                  </a:cubicBezTo>
                  <a:lnTo>
                    <a:pt x="96337" y="1005379"/>
                  </a:lnTo>
                  <a:cubicBezTo>
                    <a:pt x="43131" y="1005379"/>
                    <a:pt x="0" y="962247"/>
                    <a:pt x="0" y="909042"/>
                  </a:cubicBezTo>
                  <a:lnTo>
                    <a:pt x="0" y="96337"/>
                  </a:lnTo>
                  <a:cubicBezTo>
                    <a:pt x="0" y="43131"/>
                    <a:pt x="43131" y="0"/>
                    <a:pt x="96337" y="0"/>
                  </a:cubicBezTo>
                  <a:close/>
                </a:path>
              </a:pathLst>
            </a:custGeom>
            <a:solidFill>
              <a:srgbClr val="2EA9A9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2"/>
            <p:cNvSpPr txBox="1"/>
            <p:nvPr/>
          </p:nvSpPr>
          <p:spPr>
            <a:xfrm>
              <a:off x="0" y="-38100"/>
              <a:ext cx="1079447" cy="104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77;p12"/>
          <p:cNvSpPr txBox="1"/>
          <p:nvPr/>
        </p:nvSpPr>
        <p:spPr>
          <a:xfrm>
            <a:off x="890250" y="807139"/>
            <a:ext cx="16507500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4800" b="1" dirty="0">
                <a:solidFill>
                  <a:srgbClr val="193E3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Наши ученики принимают активное участие в различных мероприятиях районного и городского уровня</a:t>
            </a:r>
            <a:endParaRPr sz="4800" b="1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4" name="Google Shape;84;p12"/>
          <p:cNvSpPr/>
          <p:nvPr/>
        </p:nvSpPr>
        <p:spPr>
          <a:xfrm>
            <a:off x="1314990" y="774985"/>
            <a:ext cx="891202" cy="843300"/>
          </a:xfrm>
          <a:custGeom>
            <a:avLst/>
            <a:gdLst/>
            <a:ahLst/>
            <a:cxnLst/>
            <a:rect l="l" t="t" r="r" b="b"/>
            <a:pathLst>
              <a:path w="891202" h="843300" extrusionOk="0">
                <a:moveTo>
                  <a:pt x="0" y="0"/>
                </a:moveTo>
                <a:lnTo>
                  <a:pt x="891201" y="0"/>
                </a:lnTo>
                <a:lnTo>
                  <a:pt x="891201" y="843300"/>
                </a:lnTo>
                <a:lnTo>
                  <a:pt x="0" y="843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" name="Google Shape;85;p12"/>
          <p:cNvSpPr/>
          <p:nvPr/>
        </p:nvSpPr>
        <p:spPr>
          <a:xfrm>
            <a:off x="15300379" y="8787555"/>
            <a:ext cx="891202" cy="843300"/>
          </a:xfrm>
          <a:custGeom>
            <a:avLst/>
            <a:gdLst/>
            <a:ahLst/>
            <a:cxnLst/>
            <a:rect l="l" t="t" r="r" b="b"/>
            <a:pathLst>
              <a:path w="891202" h="843300" extrusionOk="0">
                <a:moveTo>
                  <a:pt x="0" y="0"/>
                </a:moveTo>
                <a:lnTo>
                  <a:pt x="891202" y="0"/>
                </a:lnTo>
                <a:lnTo>
                  <a:pt x="891202" y="843299"/>
                </a:lnTo>
                <a:lnTo>
                  <a:pt x="0" y="843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54" y="8936331"/>
            <a:ext cx="3446275" cy="1100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640" y="4476755"/>
            <a:ext cx="5017588" cy="3787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1901" y="4476755"/>
            <a:ext cx="4874430" cy="3663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7940" y="4502305"/>
            <a:ext cx="4704059" cy="35179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DCD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30"/>
            <a:ext cx="18288000" cy="1026914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/>
          <p:nvPr/>
        </p:nvSpPr>
        <p:spPr>
          <a:xfrm>
            <a:off x="1028700" y="2277995"/>
            <a:ext cx="1108980" cy="1049372"/>
          </a:xfrm>
          <a:custGeom>
            <a:avLst/>
            <a:gdLst/>
            <a:ahLst/>
            <a:cxnLst/>
            <a:rect l="l" t="t" r="r" b="b"/>
            <a:pathLst>
              <a:path w="1108980" h="1049372" extrusionOk="0">
                <a:moveTo>
                  <a:pt x="0" y="0"/>
                </a:moveTo>
                <a:lnTo>
                  <a:pt x="1108980" y="0"/>
                </a:lnTo>
                <a:lnTo>
                  <a:pt x="1108980" y="1049373"/>
                </a:lnTo>
                <a:lnTo>
                  <a:pt x="0" y="1049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" name="Google Shape;99;p13"/>
          <p:cNvSpPr/>
          <p:nvPr/>
        </p:nvSpPr>
        <p:spPr>
          <a:xfrm>
            <a:off x="9945398" y="7733061"/>
            <a:ext cx="1108980" cy="1049372"/>
          </a:xfrm>
          <a:custGeom>
            <a:avLst/>
            <a:gdLst/>
            <a:ahLst/>
            <a:cxnLst/>
            <a:rect l="l" t="t" r="r" b="b"/>
            <a:pathLst>
              <a:path w="1108980" h="1049372" extrusionOk="0">
                <a:moveTo>
                  <a:pt x="0" y="0"/>
                </a:moveTo>
                <a:lnTo>
                  <a:pt x="1108980" y="0"/>
                </a:lnTo>
                <a:lnTo>
                  <a:pt x="1108980" y="1049372"/>
                </a:lnTo>
                <a:lnTo>
                  <a:pt x="0" y="1049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795" y="0"/>
            <a:ext cx="9499600" cy="102780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9300" y="1168717"/>
            <a:ext cx="720090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путешествия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Ученики нашей школы побывали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Парголовском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ДК , где прошёл необычный урок, посвящённый региону Якутия. Ребята узнали о суровом климате, культуре и обычаях, поиграли в народные игры и сделали тематическую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поделку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Посетили интерактивный праздник «Волшебная осень» в ДК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Парголовский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Веселье, игры, творческие мастер-классы и осеннее настроение — вот с чем они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вернулись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-Кадеты старших классов приняли участие в спартакиаде «Казачья доблесть»  на хуторе Приморском. Турнир объединил участников в духе казачьих традиций, силы и смекалки. Особенно значимым событием стало участие 5-го кадетского казачьего класса — для ребят это был первый опыт на таком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DCD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/>
          <p:nvPr/>
        </p:nvSpPr>
        <p:spPr>
          <a:xfrm>
            <a:off x="1048619" y="6386377"/>
            <a:ext cx="1252261" cy="1184952"/>
          </a:xfrm>
          <a:custGeom>
            <a:avLst/>
            <a:gdLst/>
            <a:ahLst/>
            <a:cxnLst/>
            <a:rect l="l" t="t" r="r" b="b"/>
            <a:pathLst>
              <a:path w="1252261" h="1184952" extrusionOk="0">
                <a:moveTo>
                  <a:pt x="0" y="0"/>
                </a:moveTo>
                <a:lnTo>
                  <a:pt x="1252261" y="0"/>
                </a:lnTo>
                <a:lnTo>
                  <a:pt x="1252261" y="1184952"/>
                </a:lnTo>
                <a:lnTo>
                  <a:pt x="0" y="1184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05288" cy="10287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52784" y="1219349"/>
            <a:ext cx="781010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— Международный день музыки! Ритмы нашей жизни! В нашей школе прошла акция «Ритм жизни»!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— это универсальный язык, который понятен каждому. Она вдохновляет нас, утешает в трудную минуту и дарит незабываемые эмоции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ваш шанс показать миру, как музыка влияет на вашу жизнь, и поделиться своей любовью к ней!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сделать?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записывали видео с исполнением любимой песни. Создавали музыкальные посты со списком любимых треков. Рассказывали, почему именно эти композиции делают ваш день ярче и наполняют жизнь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 друзей и исполняли песни хором. Записывали собственные клипы и создавали уникальные музыкальные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DCD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11027"/>
            <a:ext cx="18288000" cy="10278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15"/>
          <p:cNvGrpSpPr/>
          <p:nvPr/>
        </p:nvGrpSpPr>
        <p:grpSpPr>
          <a:xfrm>
            <a:off x="1065021" y="3234237"/>
            <a:ext cx="7848600" cy="4672739"/>
            <a:chOff x="0" y="-38100"/>
            <a:chExt cx="1323964" cy="753584"/>
          </a:xfrm>
        </p:grpSpPr>
        <p:sp>
          <p:nvSpPr>
            <p:cNvPr id="119" name="Google Shape;119;p15"/>
            <p:cNvSpPr/>
            <p:nvPr/>
          </p:nvSpPr>
          <p:spPr>
            <a:xfrm>
              <a:off x="0" y="0"/>
              <a:ext cx="1323964" cy="715484"/>
            </a:xfrm>
            <a:custGeom>
              <a:avLst/>
              <a:gdLst/>
              <a:ahLst/>
              <a:cxnLst/>
              <a:rect l="l" t="t" r="r" b="b"/>
              <a:pathLst>
                <a:path w="1323964" h="715484" extrusionOk="0">
                  <a:moveTo>
                    <a:pt x="78545" y="0"/>
                  </a:moveTo>
                  <a:lnTo>
                    <a:pt x="1245420" y="0"/>
                  </a:lnTo>
                  <a:cubicBezTo>
                    <a:pt x="1266251" y="0"/>
                    <a:pt x="1286229" y="8275"/>
                    <a:pt x="1300959" y="23005"/>
                  </a:cubicBezTo>
                  <a:cubicBezTo>
                    <a:pt x="1315689" y="37735"/>
                    <a:pt x="1323964" y="57713"/>
                    <a:pt x="1323964" y="78545"/>
                  </a:cubicBezTo>
                  <a:lnTo>
                    <a:pt x="1323964" y="636940"/>
                  </a:lnTo>
                  <a:cubicBezTo>
                    <a:pt x="1323964" y="680319"/>
                    <a:pt x="1288799" y="715484"/>
                    <a:pt x="1245420" y="715484"/>
                  </a:cubicBezTo>
                  <a:lnTo>
                    <a:pt x="78545" y="715484"/>
                  </a:lnTo>
                  <a:cubicBezTo>
                    <a:pt x="35166" y="715484"/>
                    <a:pt x="0" y="680319"/>
                    <a:pt x="0" y="636940"/>
                  </a:cubicBezTo>
                  <a:lnTo>
                    <a:pt x="0" y="78545"/>
                  </a:lnTo>
                  <a:cubicBezTo>
                    <a:pt x="0" y="35166"/>
                    <a:pt x="35166" y="0"/>
                    <a:pt x="78545" y="0"/>
                  </a:cubicBezTo>
                  <a:close/>
                </a:path>
              </a:pathLst>
            </a:custGeom>
            <a:solidFill>
              <a:srgbClr val="2EA9A9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 txBox="1"/>
            <p:nvPr/>
          </p:nvSpPr>
          <p:spPr>
            <a:xfrm>
              <a:off x="0" y="-38100"/>
              <a:ext cx="1323964" cy="753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15"/>
          <p:cNvSpPr txBox="1"/>
          <p:nvPr/>
        </p:nvSpPr>
        <p:spPr>
          <a:xfrm>
            <a:off x="1597544" y="3879003"/>
            <a:ext cx="6783553" cy="36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6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В нашей школе проходят занятия «Библиотечные истории» на которых дети знакомятся с великими русскими писателями. Благодаря встречам ребята отправляются в увлекательное путешествие в мир русской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литературы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Google Shape;126;p15"/>
          <p:cNvSpPr/>
          <p:nvPr/>
        </p:nvSpPr>
        <p:spPr>
          <a:xfrm>
            <a:off x="15593077" y="8772732"/>
            <a:ext cx="1252261" cy="1184952"/>
          </a:xfrm>
          <a:custGeom>
            <a:avLst/>
            <a:gdLst/>
            <a:ahLst/>
            <a:cxnLst/>
            <a:rect l="l" t="t" r="r" b="b"/>
            <a:pathLst>
              <a:path w="1252261" h="1184952" extrusionOk="0">
                <a:moveTo>
                  <a:pt x="0" y="0"/>
                </a:moveTo>
                <a:lnTo>
                  <a:pt x="1252261" y="0"/>
                </a:lnTo>
                <a:lnTo>
                  <a:pt x="1252261" y="1184952"/>
                </a:lnTo>
                <a:lnTo>
                  <a:pt x="0" y="1184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15"/>
          <p:cNvSpPr/>
          <p:nvPr/>
        </p:nvSpPr>
        <p:spPr>
          <a:xfrm>
            <a:off x="438891" y="3062397"/>
            <a:ext cx="1252261" cy="1184952"/>
          </a:xfrm>
          <a:custGeom>
            <a:avLst/>
            <a:gdLst/>
            <a:ahLst/>
            <a:cxnLst/>
            <a:rect l="l" t="t" r="r" b="b"/>
            <a:pathLst>
              <a:path w="1252261" h="1184952" extrusionOk="0">
                <a:moveTo>
                  <a:pt x="0" y="0"/>
                </a:moveTo>
                <a:lnTo>
                  <a:pt x="1252261" y="0"/>
                </a:lnTo>
                <a:lnTo>
                  <a:pt x="1252261" y="1184951"/>
                </a:lnTo>
                <a:lnTo>
                  <a:pt x="0" y="1184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31" y="8687008"/>
            <a:ext cx="4088752" cy="1306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3022" t="29056" r="-28592" b="378"/>
          <a:stretch/>
        </p:blipFill>
        <p:spPr>
          <a:xfrm>
            <a:off x="9731203" y="6718516"/>
            <a:ext cx="8556772" cy="4740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2722" y="0"/>
            <a:ext cx="8583102" cy="67185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DCD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11027"/>
            <a:ext cx="18288000" cy="10278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16"/>
          <p:cNvGrpSpPr/>
          <p:nvPr/>
        </p:nvGrpSpPr>
        <p:grpSpPr>
          <a:xfrm>
            <a:off x="9442224" y="3518844"/>
            <a:ext cx="6131290" cy="5297684"/>
            <a:chOff x="0" y="-38100"/>
            <a:chExt cx="1079447" cy="1043479"/>
          </a:xfrm>
        </p:grpSpPr>
        <p:sp>
          <p:nvSpPr>
            <p:cNvPr id="134" name="Google Shape;134;p16"/>
            <p:cNvSpPr/>
            <p:nvPr/>
          </p:nvSpPr>
          <p:spPr>
            <a:xfrm>
              <a:off x="0" y="0"/>
              <a:ext cx="1079447" cy="1005379"/>
            </a:xfrm>
            <a:custGeom>
              <a:avLst/>
              <a:gdLst/>
              <a:ahLst/>
              <a:cxnLst/>
              <a:rect l="l" t="t" r="r" b="b"/>
              <a:pathLst>
                <a:path w="1079447" h="1005379" extrusionOk="0">
                  <a:moveTo>
                    <a:pt x="83935" y="0"/>
                  </a:moveTo>
                  <a:lnTo>
                    <a:pt x="995512" y="0"/>
                  </a:lnTo>
                  <a:cubicBezTo>
                    <a:pt x="1041868" y="0"/>
                    <a:pt x="1079447" y="37579"/>
                    <a:pt x="1079447" y="83935"/>
                  </a:cubicBezTo>
                  <a:lnTo>
                    <a:pt x="1079447" y="921443"/>
                  </a:lnTo>
                  <a:cubicBezTo>
                    <a:pt x="1079447" y="967799"/>
                    <a:pt x="1041868" y="1005379"/>
                    <a:pt x="995512" y="1005379"/>
                  </a:cubicBezTo>
                  <a:lnTo>
                    <a:pt x="83935" y="1005379"/>
                  </a:lnTo>
                  <a:cubicBezTo>
                    <a:pt x="61674" y="1005379"/>
                    <a:pt x="40325" y="996535"/>
                    <a:pt x="24584" y="980794"/>
                  </a:cubicBezTo>
                  <a:cubicBezTo>
                    <a:pt x="8843" y="965054"/>
                    <a:pt x="0" y="943704"/>
                    <a:pt x="0" y="921443"/>
                  </a:cubicBezTo>
                  <a:lnTo>
                    <a:pt x="0" y="83935"/>
                  </a:lnTo>
                  <a:cubicBezTo>
                    <a:pt x="0" y="37579"/>
                    <a:pt x="37579" y="0"/>
                    <a:pt x="83935" y="0"/>
                  </a:cubicBezTo>
                  <a:close/>
                </a:path>
              </a:pathLst>
            </a:custGeom>
            <a:solidFill>
              <a:srgbClr val="2EA9A9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 txBox="1"/>
            <p:nvPr/>
          </p:nvSpPr>
          <p:spPr>
            <a:xfrm>
              <a:off x="0" y="-38100"/>
              <a:ext cx="1079447" cy="104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1955800" y="3518843"/>
            <a:ext cx="6537690" cy="5304686"/>
            <a:chOff x="0" y="-38100"/>
            <a:chExt cx="1079447" cy="1043479"/>
          </a:xfrm>
        </p:grpSpPr>
        <p:sp>
          <p:nvSpPr>
            <p:cNvPr id="140" name="Google Shape;140;p16"/>
            <p:cNvSpPr/>
            <p:nvPr/>
          </p:nvSpPr>
          <p:spPr>
            <a:xfrm>
              <a:off x="0" y="0"/>
              <a:ext cx="1079447" cy="1005379"/>
            </a:xfrm>
            <a:custGeom>
              <a:avLst/>
              <a:gdLst/>
              <a:ahLst/>
              <a:cxnLst/>
              <a:rect l="l" t="t" r="r" b="b"/>
              <a:pathLst>
                <a:path w="1079447" h="1005379" extrusionOk="0">
                  <a:moveTo>
                    <a:pt x="83935" y="0"/>
                  </a:moveTo>
                  <a:lnTo>
                    <a:pt x="995512" y="0"/>
                  </a:lnTo>
                  <a:cubicBezTo>
                    <a:pt x="1041868" y="0"/>
                    <a:pt x="1079447" y="37579"/>
                    <a:pt x="1079447" y="83935"/>
                  </a:cubicBezTo>
                  <a:lnTo>
                    <a:pt x="1079447" y="921443"/>
                  </a:lnTo>
                  <a:cubicBezTo>
                    <a:pt x="1079447" y="967799"/>
                    <a:pt x="1041868" y="1005379"/>
                    <a:pt x="995512" y="1005379"/>
                  </a:cubicBezTo>
                  <a:lnTo>
                    <a:pt x="83935" y="1005379"/>
                  </a:lnTo>
                  <a:cubicBezTo>
                    <a:pt x="61674" y="1005379"/>
                    <a:pt x="40325" y="996535"/>
                    <a:pt x="24584" y="980794"/>
                  </a:cubicBezTo>
                  <a:cubicBezTo>
                    <a:pt x="8843" y="965054"/>
                    <a:pt x="0" y="943704"/>
                    <a:pt x="0" y="921443"/>
                  </a:cubicBezTo>
                  <a:lnTo>
                    <a:pt x="0" y="83935"/>
                  </a:lnTo>
                  <a:cubicBezTo>
                    <a:pt x="0" y="37579"/>
                    <a:pt x="37579" y="0"/>
                    <a:pt x="83935" y="0"/>
                  </a:cubicBezTo>
                  <a:close/>
                </a:path>
              </a:pathLst>
            </a:custGeom>
            <a:solidFill>
              <a:srgbClr val="2EA9A9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 txBox="1"/>
            <p:nvPr/>
          </p:nvSpPr>
          <p:spPr>
            <a:xfrm>
              <a:off x="0" y="-38100"/>
              <a:ext cx="1079447" cy="104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16"/>
          <p:cNvSpPr txBox="1"/>
          <p:nvPr/>
        </p:nvSpPr>
        <p:spPr>
          <a:xfrm>
            <a:off x="647060" y="767739"/>
            <a:ext cx="16993829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5400" b="1" dirty="0">
                <a:solidFill>
                  <a:srgbClr val="193E3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Ежегодно наши ребята принимают активное участия в городских субботниках</a:t>
            </a:r>
            <a:endParaRPr sz="5400" b="1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3163285" y="7678974"/>
            <a:ext cx="1252261" cy="1184952"/>
          </a:xfrm>
          <a:custGeom>
            <a:avLst/>
            <a:gdLst/>
            <a:ahLst/>
            <a:cxnLst/>
            <a:rect l="l" t="t" r="r" b="b"/>
            <a:pathLst>
              <a:path w="1252261" h="1184952" extrusionOk="0">
                <a:moveTo>
                  <a:pt x="0" y="0"/>
                </a:moveTo>
                <a:lnTo>
                  <a:pt x="1252261" y="0"/>
                </a:lnTo>
                <a:lnTo>
                  <a:pt x="1252261" y="1184952"/>
                </a:lnTo>
                <a:lnTo>
                  <a:pt x="0" y="1184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16"/>
          <p:cNvSpPr/>
          <p:nvPr/>
        </p:nvSpPr>
        <p:spPr>
          <a:xfrm>
            <a:off x="1318475" y="662369"/>
            <a:ext cx="891202" cy="843300"/>
          </a:xfrm>
          <a:custGeom>
            <a:avLst/>
            <a:gdLst/>
            <a:ahLst/>
            <a:cxnLst/>
            <a:rect l="l" t="t" r="r" b="b"/>
            <a:pathLst>
              <a:path w="891202" h="843300" extrusionOk="0">
                <a:moveTo>
                  <a:pt x="0" y="0"/>
                </a:moveTo>
                <a:lnTo>
                  <a:pt x="891201" y="0"/>
                </a:lnTo>
                <a:lnTo>
                  <a:pt x="891201" y="843300"/>
                </a:lnTo>
                <a:lnTo>
                  <a:pt x="0" y="843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29724"/>
          <a:stretch/>
        </p:blipFill>
        <p:spPr>
          <a:xfrm>
            <a:off x="2752612" y="4085610"/>
            <a:ext cx="4944066" cy="4336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756" y="4288498"/>
            <a:ext cx="5488225" cy="41384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DCD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607" y="-793422"/>
            <a:ext cx="18288000" cy="10278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17"/>
          <p:cNvGrpSpPr/>
          <p:nvPr/>
        </p:nvGrpSpPr>
        <p:grpSpPr>
          <a:xfrm>
            <a:off x="15339035" y="-766401"/>
            <a:ext cx="3632265" cy="3632265"/>
            <a:chOff x="0" y="0"/>
            <a:chExt cx="812800" cy="812800"/>
          </a:xfrm>
        </p:grpSpPr>
        <p:sp>
          <p:nvSpPr>
            <p:cNvPr id="161" name="Google Shape;161;p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84D5D5"/>
                </a:gs>
                <a:gs pos="100000">
                  <a:srgbClr val="FFFFFF"/>
                </a:gs>
              </a:gsLst>
              <a:lin ang="0" scaled="0"/>
            </a:gradFill>
            <a:ln w="2857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17"/>
          <p:cNvSpPr/>
          <p:nvPr/>
        </p:nvSpPr>
        <p:spPr>
          <a:xfrm>
            <a:off x="15636239" y="7710102"/>
            <a:ext cx="1252261" cy="1184952"/>
          </a:xfrm>
          <a:custGeom>
            <a:avLst/>
            <a:gdLst/>
            <a:ahLst/>
            <a:cxnLst/>
            <a:rect l="l" t="t" r="r" b="b"/>
            <a:pathLst>
              <a:path w="1252261" h="1184952" extrusionOk="0">
                <a:moveTo>
                  <a:pt x="0" y="0"/>
                </a:moveTo>
                <a:lnTo>
                  <a:pt x="1252261" y="0"/>
                </a:lnTo>
                <a:lnTo>
                  <a:pt x="1252261" y="1184951"/>
                </a:lnTo>
                <a:lnTo>
                  <a:pt x="0" y="1184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94704" y="0"/>
            <a:ext cx="13502311" cy="10289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8625" y="8895054"/>
            <a:ext cx="3691376" cy="1179189"/>
          </a:xfrm>
          <a:prstGeom prst="rect">
            <a:avLst/>
          </a:prstGeom>
        </p:spPr>
      </p:pic>
      <p:sp>
        <p:nvSpPr>
          <p:cNvPr id="17" name="Google Shape;119;p15"/>
          <p:cNvSpPr/>
          <p:nvPr/>
        </p:nvSpPr>
        <p:spPr>
          <a:xfrm>
            <a:off x="11298207" y="3259491"/>
            <a:ext cx="6075393" cy="4194599"/>
          </a:xfrm>
          <a:custGeom>
            <a:avLst/>
            <a:gdLst/>
            <a:ahLst/>
            <a:cxnLst/>
            <a:rect l="l" t="t" r="r" b="b"/>
            <a:pathLst>
              <a:path w="1323964" h="715484" extrusionOk="0">
                <a:moveTo>
                  <a:pt x="78545" y="0"/>
                </a:moveTo>
                <a:lnTo>
                  <a:pt x="1245420" y="0"/>
                </a:lnTo>
                <a:cubicBezTo>
                  <a:pt x="1266251" y="0"/>
                  <a:pt x="1286229" y="8275"/>
                  <a:pt x="1300959" y="23005"/>
                </a:cubicBezTo>
                <a:cubicBezTo>
                  <a:pt x="1315689" y="37735"/>
                  <a:pt x="1323964" y="57713"/>
                  <a:pt x="1323964" y="78545"/>
                </a:cubicBezTo>
                <a:lnTo>
                  <a:pt x="1323964" y="636940"/>
                </a:lnTo>
                <a:cubicBezTo>
                  <a:pt x="1323964" y="680319"/>
                  <a:pt x="1288799" y="715484"/>
                  <a:pt x="1245420" y="715484"/>
                </a:cubicBezTo>
                <a:lnTo>
                  <a:pt x="78545" y="715484"/>
                </a:lnTo>
                <a:cubicBezTo>
                  <a:pt x="35166" y="715484"/>
                  <a:pt x="0" y="680319"/>
                  <a:pt x="0" y="636940"/>
                </a:cubicBezTo>
                <a:lnTo>
                  <a:pt x="0" y="78545"/>
                </a:lnTo>
                <a:cubicBezTo>
                  <a:pt x="0" y="35166"/>
                  <a:pt x="35166" y="0"/>
                  <a:pt x="78545" y="0"/>
                </a:cubicBezTo>
                <a:close/>
              </a:path>
            </a:pathLst>
          </a:custGeom>
          <a:solidFill>
            <a:srgbClr val="2EA9A9"/>
          </a:solidFill>
          <a:ln w="285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наши ребята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активное участия в сборе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мукулатуры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DCD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75" y="0"/>
            <a:ext cx="18288000" cy="10278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18"/>
          <p:cNvGrpSpPr/>
          <p:nvPr/>
        </p:nvGrpSpPr>
        <p:grpSpPr>
          <a:xfrm>
            <a:off x="9857652" y="3658127"/>
            <a:ext cx="6601133" cy="5194300"/>
            <a:chOff x="0" y="-38100"/>
            <a:chExt cx="1323964" cy="753584"/>
          </a:xfrm>
        </p:grpSpPr>
        <p:sp>
          <p:nvSpPr>
            <p:cNvPr id="176" name="Google Shape;176;p18"/>
            <p:cNvSpPr/>
            <p:nvPr/>
          </p:nvSpPr>
          <p:spPr>
            <a:xfrm>
              <a:off x="0" y="0"/>
              <a:ext cx="1323964" cy="715484"/>
            </a:xfrm>
            <a:custGeom>
              <a:avLst/>
              <a:gdLst/>
              <a:ahLst/>
              <a:cxnLst/>
              <a:rect l="l" t="t" r="r" b="b"/>
              <a:pathLst>
                <a:path w="1323964" h="715484" extrusionOk="0">
                  <a:moveTo>
                    <a:pt x="78545" y="0"/>
                  </a:moveTo>
                  <a:lnTo>
                    <a:pt x="1245420" y="0"/>
                  </a:lnTo>
                  <a:cubicBezTo>
                    <a:pt x="1266251" y="0"/>
                    <a:pt x="1286229" y="8275"/>
                    <a:pt x="1300959" y="23005"/>
                  </a:cubicBezTo>
                  <a:cubicBezTo>
                    <a:pt x="1315689" y="37735"/>
                    <a:pt x="1323964" y="57713"/>
                    <a:pt x="1323964" y="78545"/>
                  </a:cubicBezTo>
                  <a:lnTo>
                    <a:pt x="1323964" y="636940"/>
                  </a:lnTo>
                  <a:cubicBezTo>
                    <a:pt x="1323964" y="680319"/>
                    <a:pt x="1288799" y="715484"/>
                    <a:pt x="1245420" y="715484"/>
                  </a:cubicBezTo>
                  <a:lnTo>
                    <a:pt x="78545" y="715484"/>
                  </a:lnTo>
                  <a:cubicBezTo>
                    <a:pt x="35166" y="715484"/>
                    <a:pt x="0" y="680319"/>
                    <a:pt x="0" y="636940"/>
                  </a:cubicBezTo>
                  <a:lnTo>
                    <a:pt x="0" y="78545"/>
                  </a:lnTo>
                  <a:cubicBezTo>
                    <a:pt x="0" y="35166"/>
                    <a:pt x="35166" y="0"/>
                    <a:pt x="78545" y="0"/>
                  </a:cubicBezTo>
                  <a:close/>
                </a:path>
              </a:pathLst>
            </a:custGeom>
            <a:solidFill>
              <a:srgbClr val="2EA9A9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8"/>
            <p:cNvSpPr txBox="1"/>
            <p:nvPr/>
          </p:nvSpPr>
          <p:spPr>
            <a:xfrm>
              <a:off x="0" y="-38100"/>
              <a:ext cx="1323964" cy="753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18"/>
          <p:cNvGrpSpPr/>
          <p:nvPr/>
        </p:nvGrpSpPr>
        <p:grpSpPr>
          <a:xfrm>
            <a:off x="2088454" y="3631810"/>
            <a:ext cx="6946758" cy="5194300"/>
            <a:chOff x="0" y="-38100"/>
            <a:chExt cx="1323964" cy="753584"/>
          </a:xfrm>
        </p:grpSpPr>
        <p:sp>
          <p:nvSpPr>
            <p:cNvPr id="182" name="Google Shape;182;p18"/>
            <p:cNvSpPr/>
            <p:nvPr/>
          </p:nvSpPr>
          <p:spPr>
            <a:xfrm>
              <a:off x="0" y="0"/>
              <a:ext cx="1323964" cy="715484"/>
            </a:xfrm>
            <a:custGeom>
              <a:avLst/>
              <a:gdLst/>
              <a:ahLst/>
              <a:cxnLst/>
              <a:rect l="l" t="t" r="r" b="b"/>
              <a:pathLst>
                <a:path w="1323964" h="715484" extrusionOk="0">
                  <a:moveTo>
                    <a:pt x="78545" y="0"/>
                  </a:moveTo>
                  <a:lnTo>
                    <a:pt x="1245420" y="0"/>
                  </a:lnTo>
                  <a:cubicBezTo>
                    <a:pt x="1266251" y="0"/>
                    <a:pt x="1286229" y="8275"/>
                    <a:pt x="1300959" y="23005"/>
                  </a:cubicBezTo>
                  <a:cubicBezTo>
                    <a:pt x="1315689" y="37735"/>
                    <a:pt x="1323964" y="57713"/>
                    <a:pt x="1323964" y="78545"/>
                  </a:cubicBezTo>
                  <a:lnTo>
                    <a:pt x="1323964" y="636940"/>
                  </a:lnTo>
                  <a:cubicBezTo>
                    <a:pt x="1323964" y="680319"/>
                    <a:pt x="1288799" y="715484"/>
                    <a:pt x="1245420" y="715484"/>
                  </a:cubicBezTo>
                  <a:lnTo>
                    <a:pt x="78545" y="715484"/>
                  </a:lnTo>
                  <a:cubicBezTo>
                    <a:pt x="35166" y="715484"/>
                    <a:pt x="0" y="680319"/>
                    <a:pt x="0" y="636940"/>
                  </a:cubicBezTo>
                  <a:lnTo>
                    <a:pt x="0" y="78545"/>
                  </a:lnTo>
                  <a:cubicBezTo>
                    <a:pt x="0" y="35166"/>
                    <a:pt x="35166" y="0"/>
                    <a:pt x="78545" y="0"/>
                  </a:cubicBezTo>
                  <a:close/>
                </a:path>
              </a:pathLst>
            </a:custGeom>
            <a:solidFill>
              <a:srgbClr val="2EA9A9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8"/>
            <p:cNvSpPr txBox="1"/>
            <p:nvPr/>
          </p:nvSpPr>
          <p:spPr>
            <a:xfrm>
              <a:off x="0" y="-38100"/>
              <a:ext cx="1323964" cy="753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8"/>
          <p:cNvSpPr txBox="1"/>
          <p:nvPr/>
        </p:nvSpPr>
        <p:spPr>
          <a:xfrm>
            <a:off x="3457689" y="1098171"/>
            <a:ext cx="1198551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4000" b="1" dirty="0">
                <a:latin typeface="Times New Roman" panose="02020603050405020304" pitchFamily="18" charset="0"/>
                <a:ea typeface="Playfair Display"/>
                <a:cs typeface="Times New Roman" panose="02020603050405020304" pitchFamily="18" charset="0"/>
                <a:sym typeface="Playfair Display"/>
              </a:rPr>
              <a:t>Наши кадеты с гордостью принимают участие в Международном Благотворительном Кадетском Бале (МБКБ 2025</a:t>
            </a:r>
            <a:r>
              <a:rPr lang="ru-RU" sz="4000" b="1" dirty="0" smtClean="0">
                <a:latin typeface="Times New Roman" panose="02020603050405020304" pitchFamily="18" charset="0"/>
                <a:ea typeface="Playfair Display"/>
                <a:cs typeface="Times New Roman" panose="02020603050405020304" pitchFamily="18" charset="0"/>
                <a:sym typeface="Playfair Display"/>
              </a:rPr>
              <a:t>)</a:t>
            </a:r>
            <a:endParaRPr sz="4000" b="1" dirty="0">
              <a:latin typeface="Times New Roman" panose="02020603050405020304" pitchFamily="18" charset="0"/>
              <a:ea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196" name="Google Shape;196;p18"/>
          <p:cNvSpPr/>
          <p:nvPr/>
        </p:nvSpPr>
        <p:spPr>
          <a:xfrm>
            <a:off x="1443581" y="7954240"/>
            <a:ext cx="1252261" cy="1184952"/>
          </a:xfrm>
          <a:custGeom>
            <a:avLst/>
            <a:gdLst/>
            <a:ahLst/>
            <a:cxnLst/>
            <a:rect l="l" t="t" r="r" b="b"/>
            <a:pathLst>
              <a:path w="1252261" h="1184952" extrusionOk="0">
                <a:moveTo>
                  <a:pt x="0" y="0"/>
                </a:moveTo>
                <a:lnTo>
                  <a:pt x="1252261" y="0"/>
                </a:lnTo>
                <a:lnTo>
                  <a:pt x="1252261" y="1184952"/>
                </a:lnTo>
                <a:lnTo>
                  <a:pt x="0" y="1184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7" name="Google Shape;197;p18"/>
          <p:cNvSpPr/>
          <p:nvPr/>
        </p:nvSpPr>
        <p:spPr>
          <a:xfrm>
            <a:off x="15240594" y="1422328"/>
            <a:ext cx="1252261" cy="1184952"/>
          </a:xfrm>
          <a:custGeom>
            <a:avLst/>
            <a:gdLst/>
            <a:ahLst/>
            <a:cxnLst/>
            <a:rect l="l" t="t" r="r" b="b"/>
            <a:pathLst>
              <a:path w="1252261" h="1184952" extrusionOk="0">
                <a:moveTo>
                  <a:pt x="0" y="0"/>
                </a:moveTo>
                <a:lnTo>
                  <a:pt x="1252261" y="0"/>
                </a:lnTo>
                <a:lnTo>
                  <a:pt x="1252261" y="1184951"/>
                </a:lnTo>
                <a:lnTo>
                  <a:pt x="0" y="1184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779" y="4207507"/>
            <a:ext cx="5859918" cy="4388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7091" y="4267513"/>
            <a:ext cx="6282902" cy="4185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173" y="8775389"/>
            <a:ext cx="4170825" cy="13323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CDCD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11027"/>
            <a:ext cx="18288000" cy="1027807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9"/>
          <p:cNvSpPr/>
          <p:nvPr/>
        </p:nvSpPr>
        <p:spPr>
          <a:xfrm>
            <a:off x="10221676" y="8753696"/>
            <a:ext cx="1252261" cy="1184952"/>
          </a:xfrm>
          <a:custGeom>
            <a:avLst/>
            <a:gdLst/>
            <a:ahLst/>
            <a:cxnLst/>
            <a:rect l="l" t="t" r="r" b="b"/>
            <a:pathLst>
              <a:path w="1252261" h="1184952" extrusionOk="0">
                <a:moveTo>
                  <a:pt x="0" y="0"/>
                </a:moveTo>
                <a:lnTo>
                  <a:pt x="1252260" y="0"/>
                </a:lnTo>
                <a:lnTo>
                  <a:pt x="1252260" y="1184951"/>
                </a:lnTo>
                <a:lnTo>
                  <a:pt x="0" y="1184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10" name="Google Shape;210;p19"/>
          <p:cNvGrpSpPr/>
          <p:nvPr/>
        </p:nvGrpSpPr>
        <p:grpSpPr>
          <a:xfrm>
            <a:off x="457676" y="5584095"/>
            <a:ext cx="2974635" cy="2974635"/>
            <a:chOff x="0" y="0"/>
            <a:chExt cx="812800" cy="812800"/>
          </a:xfrm>
        </p:grpSpPr>
        <p:sp>
          <p:nvSpPr>
            <p:cNvPr id="211" name="Google Shape;211;p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61AAAA"/>
                </a:gs>
                <a:gs pos="100000">
                  <a:srgbClr val="FFFFFF"/>
                </a:gs>
              </a:gsLst>
              <a:lin ang="0" scaled="0"/>
            </a:gradFill>
            <a:ln w="2857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19"/>
          <p:cNvGrpSpPr/>
          <p:nvPr/>
        </p:nvGrpSpPr>
        <p:grpSpPr>
          <a:xfrm>
            <a:off x="1470921" y="3017437"/>
            <a:ext cx="744099" cy="744099"/>
            <a:chOff x="0" y="0"/>
            <a:chExt cx="812800" cy="812800"/>
          </a:xfrm>
        </p:grpSpPr>
        <p:sp>
          <p:nvSpPr>
            <p:cNvPr id="214" name="Google Shape;214;p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61AAAA"/>
                </a:gs>
                <a:gs pos="100000">
                  <a:srgbClr val="FFFFFF"/>
                </a:gs>
              </a:gsLst>
              <a:lin ang="0" scaled="0"/>
            </a:gradFill>
            <a:ln w="2857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19"/>
          <p:cNvSpPr/>
          <p:nvPr/>
        </p:nvSpPr>
        <p:spPr>
          <a:xfrm>
            <a:off x="2806181" y="8161220"/>
            <a:ext cx="1252261" cy="1184952"/>
          </a:xfrm>
          <a:custGeom>
            <a:avLst/>
            <a:gdLst/>
            <a:ahLst/>
            <a:cxnLst/>
            <a:rect l="l" t="t" r="r" b="b"/>
            <a:pathLst>
              <a:path w="1252261" h="1184952" extrusionOk="0">
                <a:moveTo>
                  <a:pt x="0" y="0"/>
                </a:moveTo>
                <a:lnTo>
                  <a:pt x="1252261" y="0"/>
                </a:lnTo>
                <a:lnTo>
                  <a:pt x="1252261" y="1184952"/>
                </a:lnTo>
                <a:lnTo>
                  <a:pt x="0" y="1184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7" name="Google Shape;217;p19"/>
          <p:cNvSpPr txBox="1"/>
          <p:nvPr/>
        </p:nvSpPr>
        <p:spPr>
          <a:xfrm>
            <a:off x="2701373" y="397899"/>
            <a:ext cx="15040605" cy="299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5400" b="1" dirty="0" smtClean="0">
                <a:solidFill>
                  <a:srgbClr val="193E3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Родители</a:t>
            </a:r>
            <a:r>
              <a:rPr lang="ru-RU" sz="5400" b="1" dirty="0">
                <a:solidFill>
                  <a:srgbClr val="193E3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</a:t>
            </a:r>
            <a:r>
              <a:rPr lang="ru-RU" sz="5400" b="1" dirty="0" smtClean="0">
                <a:solidFill>
                  <a:srgbClr val="193E3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дети </a:t>
            </a:r>
            <a:r>
              <a:rPr lang="ru-RU" sz="5400" b="1" dirty="0">
                <a:solidFill>
                  <a:srgbClr val="193E3E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и педагоги приняли активное участие во Всероссийской акции «Волшебные варежки»</a:t>
            </a:r>
            <a:endParaRPr sz="5400" b="1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52" y="8832145"/>
            <a:ext cx="3540937" cy="1130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818" y="468810"/>
            <a:ext cx="1476363" cy="1476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0106" y="3776359"/>
            <a:ext cx="6195322" cy="4646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829" y="3760769"/>
            <a:ext cx="6189971" cy="46424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Market Research Slides   ">
  <a:themeElements>
    <a:clrScheme name="Office">
      <a:dk1>
        <a:srgbClr val="000000"/>
      </a:dk1>
      <a:lt1>
        <a:srgbClr val="FFFFFF"/>
      </a:lt1>
      <a:dk2>
        <a:srgbClr val="2EA9A9"/>
      </a:dk2>
      <a:lt2>
        <a:srgbClr val="5ECDCD"/>
      </a:lt2>
      <a:accent1>
        <a:srgbClr val="84D5D5"/>
      </a:accent1>
      <a:accent2>
        <a:srgbClr val="193E3E"/>
      </a:accent2>
      <a:accent3>
        <a:srgbClr val="61AAAA"/>
      </a:accent3>
      <a:accent4>
        <a:srgbClr val="888888"/>
      </a:accent4>
      <a:accent5>
        <a:srgbClr val="2EA9A9"/>
      </a:accent5>
      <a:accent6>
        <a:srgbClr val="5ECDCD"/>
      </a:accent6>
      <a:hlink>
        <a:srgbClr val="84D5D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114</Words>
  <Application>Microsoft Office PowerPoint</Application>
  <PresentationFormat>Произвольный</PresentationFormat>
  <Paragraphs>11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Calibri</vt:lpstr>
      <vt:lpstr>Proxima Nova</vt:lpstr>
      <vt:lpstr>Playfair Display ExtraBold</vt:lpstr>
      <vt:lpstr>Arial</vt:lpstr>
      <vt:lpstr>Times New Roman</vt:lpstr>
      <vt:lpstr>Playfair Display</vt:lpstr>
      <vt:lpstr>Russo One</vt:lpstr>
      <vt:lpstr>Simple Market Research Slides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Аль-Хейрат Натали</cp:lastModifiedBy>
  <cp:revision>4</cp:revision>
  <dcterms:modified xsi:type="dcterms:W3CDTF">2026-01-14T12:38:03Z</dcterms:modified>
</cp:coreProperties>
</file>